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1"/>
  </p:notesMasterIdLst>
  <p:sldIdLst>
    <p:sldId id="454" r:id="rId8"/>
    <p:sldId id="510" r:id="rId9"/>
    <p:sldId id="540" r:id="rId10"/>
    <p:sldId id="530" r:id="rId11"/>
    <p:sldId id="553" r:id="rId12"/>
    <p:sldId id="554" r:id="rId13"/>
    <p:sldId id="556" r:id="rId14"/>
    <p:sldId id="558" r:id="rId15"/>
    <p:sldId id="555" r:id="rId16"/>
    <p:sldId id="557" r:id="rId17"/>
    <p:sldId id="550" r:id="rId18"/>
    <p:sldId id="559" r:id="rId19"/>
    <p:sldId id="560" r:id="rId20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5511" autoAdjust="0"/>
  </p:normalViewPr>
  <p:slideViewPr>
    <p:cSldViewPr>
      <p:cViewPr varScale="1">
        <p:scale>
          <a:sx n="102" d="100"/>
          <a:sy n="102" d="100"/>
        </p:scale>
        <p:origin x="1104" y="176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31/10/2019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1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8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26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1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6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-qa-singleentrypoint.azurewebsite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Customer UAT Testing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Oct 29th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</a:t>
            </a:r>
          </a:p>
          <a:p>
            <a:pPr marL="0" indent="0" algn="ctr">
              <a:buNone/>
            </a:pPr>
            <a:r>
              <a:rPr lang="en-GB" b="1" dirty="0"/>
              <a:t>Stephanie </a:t>
            </a:r>
            <a:r>
              <a:rPr lang="en-GB" b="1" dirty="0" err="1"/>
              <a:t>Krus</a:t>
            </a:r>
            <a:r>
              <a:rPr lang="en-GB" b="1" dirty="0"/>
              <a:t>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Event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</a:t>
            </a:r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6C07C-561A-7448-907A-3AB6AECE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883"/>
            <a:ext cx="9906000" cy="4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SEP Feedback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Am I eligible and how much it costs. That’s what I am interested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When will this go live. It is interesting.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The homepage doesn’t scroll down?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 understand the need for this. It’s disjointed (business support landscape) , everyone is doing their own things. It’s difficult for people to know where to start.</a:t>
            </a:r>
            <a:endParaRPr lang="en-GB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It needs to be straight to the point. It’s overwhelming when you start (a business), so we need to get things that are straightforward. 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9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Brexit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People are sick and tired of Brexit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Some have stockpiled and now face cashflow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They also face uncomfortable supplier relationships due to uneven demand patterns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Business Uncertainty is still the number one stated issue caused by Brexit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35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250706"/>
          </a:xfrm>
        </p:spPr>
        <p:txBody>
          <a:bodyPr/>
          <a:lstStyle/>
          <a:p>
            <a:br>
              <a:rPr lang="en-GB" sz="9600" dirty="0">
                <a:solidFill>
                  <a:schemeClr val="tx1"/>
                </a:solidFill>
              </a:rPr>
            </a:br>
            <a:r>
              <a:rPr lang="en-GB" sz="199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fin</a:t>
            </a:r>
            <a:endParaRPr lang="en-GB" sz="40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57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5 Business Owner / Senior Decision Makers @ Taylor McKenzie Lab in Glasgow</a:t>
            </a:r>
            <a:br>
              <a:rPr lang="en-GB" sz="3200" dirty="0"/>
            </a:br>
            <a:endParaRPr lang="en-GB" sz="32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stable SEP was before Beta release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Tease out a few areas that we still expect some minor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Brexit impact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r>
              <a:rPr lang="en-GB" sz="2000" dirty="0"/>
              <a:t>Starting URL: </a:t>
            </a:r>
            <a:r>
              <a:rPr lang="en-GB" sz="2000" dirty="0">
                <a:hlinkClick r:id="rId3"/>
              </a:rPr>
              <a:t>https://se-qa-singleentrypoint.azurewebsites.net</a:t>
            </a:r>
            <a:endParaRPr lang="en-GB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site is fairly stable and most things work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real issue is that people are not expecting the Event Links to send them to another site (usually </a:t>
            </a:r>
            <a:r>
              <a:rPr lang="en-GB" sz="2000" dirty="0" err="1"/>
              <a:t>bgatway.com</a:t>
            </a:r>
            <a:r>
              <a:rPr lang="en-GB" sz="2000" dirty="0"/>
              <a:t>), and they can become lost. </a:t>
            </a:r>
            <a:br>
              <a:rPr lang="en-GB" sz="2000" dirty="0"/>
            </a:br>
            <a:r>
              <a:rPr lang="en-GB" sz="2000" dirty="0"/>
              <a:t>This is worse if they have to register for a </a:t>
            </a:r>
            <a:r>
              <a:rPr lang="en-GB" sz="2000" dirty="0" err="1"/>
              <a:t>MyBusinessID</a:t>
            </a:r>
            <a:r>
              <a:rPr lang="en-GB" sz="2000" dirty="0"/>
              <a:t>, as this is intense enough to break the sent trail.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Company/Address lookup now works very well and got good feedback.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minor niggle left is when people select the wrong address and try to use it for a second time. It does not have a reset capability.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homepage image was well received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grey footer was viewed as a bit clunky but not really a problem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32F00A-FD0A-0144-94CB-0ECC49144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23" y="1450197"/>
            <a:ext cx="5181377" cy="3267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Home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homepage image was well received. </a:t>
            </a:r>
          </a:p>
          <a:p>
            <a:endParaRPr lang="en-US" sz="2000" dirty="0"/>
          </a:p>
          <a:p>
            <a:r>
              <a:rPr lang="en-US" sz="2000" dirty="0"/>
              <a:t>The homepage was generally well received and everyone clicked the Blue CTA button and progressed into the site. </a:t>
            </a:r>
          </a:p>
          <a:p>
            <a:endParaRPr lang="en-US" sz="2000" dirty="0"/>
          </a:p>
          <a:p>
            <a:r>
              <a:rPr lang="en-US" sz="2000" dirty="0"/>
              <a:t>The homepage text was not as well received because of being a bit harder to read and viewed as not “Saying what it Does” clearly enough</a:t>
            </a:r>
          </a:p>
          <a:p>
            <a:endParaRPr lang="en-US" sz="2000" dirty="0"/>
          </a:p>
          <a:p>
            <a:r>
              <a:rPr lang="en-US" sz="2000" dirty="0"/>
              <a:t>There was some uncertainty about the site being just for startups or all companies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 flipV="1">
            <a:off x="4196991" y="3083903"/>
            <a:ext cx="972033" cy="1425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339E4-C599-634E-83AA-84FE2DBF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5" y="1427248"/>
            <a:ext cx="5320935" cy="314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Support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125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service listing was well received.</a:t>
            </a:r>
          </a:p>
          <a:p>
            <a:endParaRPr lang="en-US" sz="2000" dirty="0"/>
          </a:p>
          <a:p>
            <a:r>
              <a:rPr lang="en-US" sz="2000" dirty="0"/>
              <a:t>It was perceived as being like “GOV.UK” which was good</a:t>
            </a:r>
          </a:p>
          <a:p>
            <a:endParaRPr lang="en-US" sz="2000" dirty="0"/>
          </a:p>
          <a:p>
            <a:r>
              <a:rPr lang="en-US" sz="2000" dirty="0"/>
              <a:t>Search and Filter being separated worked well.</a:t>
            </a:r>
          </a:p>
          <a:p>
            <a:endParaRPr lang="en-US" sz="2000" dirty="0"/>
          </a:p>
          <a:p>
            <a:r>
              <a:rPr lang="en-US" sz="2000" dirty="0"/>
              <a:t>Some people got mildly confused between the filter being OR instead of AND</a:t>
            </a:r>
          </a:p>
          <a:p>
            <a:endParaRPr lang="en-US" sz="2000" dirty="0"/>
          </a:p>
          <a:p>
            <a:r>
              <a:rPr lang="en-US" sz="2000" dirty="0"/>
              <a:t>The CTA was very clear</a:t>
            </a:r>
          </a:p>
          <a:p>
            <a:endParaRPr lang="en-US" sz="2000" dirty="0"/>
          </a:p>
          <a:p>
            <a:r>
              <a:rPr lang="en-US" sz="2000" dirty="0"/>
              <a:t>People were unsure about who delivered each thing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 flipV="1">
            <a:off x="4160912" y="3861048"/>
            <a:ext cx="3960440" cy="2304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1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DA2270-1A98-C741-8E69-0B88970B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76" y="1417638"/>
            <a:ext cx="5323803" cy="316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Support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was perceived as being like “GOV.UK” which was good</a:t>
            </a:r>
          </a:p>
          <a:p>
            <a:endParaRPr lang="en-US" sz="2000" dirty="0"/>
          </a:p>
          <a:p>
            <a:r>
              <a:rPr lang="en-US" sz="2000" dirty="0"/>
              <a:t>The links at the top were well received</a:t>
            </a:r>
          </a:p>
          <a:p>
            <a:endParaRPr lang="en-US" sz="2000" dirty="0"/>
          </a:p>
          <a:p>
            <a:r>
              <a:rPr lang="en-US" sz="2000" dirty="0"/>
              <a:t>Cost &amp; Eligibility were lauded for being near the top. Everyone commented on them being the first thing they would look at</a:t>
            </a:r>
          </a:p>
          <a:p>
            <a:endParaRPr lang="en-US" sz="2000" dirty="0"/>
          </a:p>
          <a:p>
            <a:r>
              <a:rPr lang="en-US" sz="2000" dirty="0"/>
              <a:t>The CTA was very clear (Blue Button at the bottom)</a:t>
            </a:r>
          </a:p>
          <a:p>
            <a:r>
              <a:rPr lang="en-US" sz="2000" dirty="0"/>
              <a:t>BUT</a:t>
            </a:r>
          </a:p>
          <a:p>
            <a:r>
              <a:rPr lang="en-US" sz="2000" dirty="0"/>
              <a:t>Some people were not expecting what looked like a CONTACT FORM.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826213" y="2679996"/>
            <a:ext cx="766425" cy="100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1817C5-B38F-A74C-8256-6077A21C43C8}"/>
              </a:ext>
            </a:extLst>
          </p:cNvPr>
          <p:cNvCxnSpPr>
            <a:cxnSpLocks/>
          </p:cNvCxnSpPr>
          <p:nvPr/>
        </p:nvCxnSpPr>
        <p:spPr>
          <a:xfrm flipV="1">
            <a:off x="4137579" y="3140968"/>
            <a:ext cx="484397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05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F883E1-35EA-AA45-B5C8-C77CEF22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2874"/>
            <a:ext cx="4752528" cy="5261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Submit an Enquiry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brevity of the form was well received</a:t>
            </a:r>
          </a:p>
          <a:p>
            <a:endParaRPr lang="en-US" sz="2000" dirty="0"/>
          </a:p>
          <a:p>
            <a:r>
              <a:rPr lang="en-US" sz="2000" dirty="0"/>
              <a:t>The address lookup was also well received</a:t>
            </a:r>
          </a:p>
          <a:p>
            <a:endParaRPr lang="en-US" sz="2000" dirty="0"/>
          </a:p>
          <a:p>
            <a:r>
              <a:rPr lang="en-US" sz="2000" dirty="0"/>
              <a:t>Some people tried to use the company/address lookup a 2</a:t>
            </a:r>
            <a:r>
              <a:rPr lang="en-US" sz="2000" baseline="30000" dirty="0"/>
              <a:t>nd</a:t>
            </a:r>
            <a:r>
              <a:rPr lang="en-US" sz="2000" dirty="0"/>
              <a:t> time and couldn’t</a:t>
            </a: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674801" y="2924944"/>
            <a:ext cx="1566231" cy="1451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93BA2-C034-0143-A696-4E30F483A17D}"/>
              </a:ext>
            </a:extLst>
          </p:cNvPr>
          <p:cNvCxnSpPr>
            <a:cxnSpLocks/>
          </p:cNvCxnSpPr>
          <p:nvPr/>
        </p:nvCxnSpPr>
        <p:spPr>
          <a:xfrm>
            <a:off x="2720752" y="4220344"/>
            <a:ext cx="2520280" cy="252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96625-2702-FD4F-893D-CF8E75EC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42803"/>
            <a:ext cx="5934901" cy="3410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Event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events listing was well received. </a:t>
            </a:r>
          </a:p>
          <a:p>
            <a:endParaRPr lang="en-US" sz="2000" dirty="0"/>
          </a:p>
          <a:p>
            <a:r>
              <a:rPr lang="en-US" sz="2000" dirty="0"/>
              <a:t>The meta data under each event was appreciated as it meant that people did not have to go into each event to get the info</a:t>
            </a:r>
          </a:p>
          <a:p>
            <a:endParaRPr lang="en-US" sz="2000" dirty="0"/>
          </a:p>
          <a:p>
            <a:r>
              <a:rPr lang="en-US" sz="2000" dirty="0"/>
              <a:t>There was an issue with people being sent to another site to see the event details without them realizing what had happened OR expecting that to happen. 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Suggestion: Make it more explicit that the CTA button takes you to another site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4425368" y="2996952"/>
            <a:ext cx="2543856" cy="100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58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  <CR_DocType xmlns="6db2c8f2-fe83-4eb7-aef3-51a35d5deb6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5" ma:contentTypeDescription="Create a new document." ma:contentTypeScope="" ma:versionID="17c674f168b82a9c7784790953073d51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dfc4c0cea19d9ecc23ed3b0ff38e7bce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  <xsd:element ref="ns1:MediaServiceGenerationTime" minOccurs="0"/>
                <xsd:element ref="ns1:MediaServiceEventHashCode" minOccurs="0"/>
                <xsd:element ref="ns1:CR_Doc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CR_DocType" ma:index="22" nillable="true" ma:displayName="CR_DocType" ma:description="Type of file" ma:format="Dropdown" ma:internalName="CR_DocType">
      <xsd:simpleType>
        <xsd:restriction base="dms:Choice">
          <xsd:enumeration value="Results Presentation"/>
          <xsd:enumeration value="OneNote"/>
          <xsd:enumeration value="Test Session Docs"/>
          <xsd:enumeration value="Admin"/>
          <xsd:enumeration value="Oth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94AF57-505B-43E7-8B2B-F88E875D2B2E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5c0236c5-800f-4186-8dff-7b2f080b9de5"/>
    <ds:schemaRef ds:uri="http://purl.org/dc/terms/"/>
    <ds:schemaRef ds:uri="http://purl.org/dc/elements/1.1/"/>
    <ds:schemaRef ds:uri="6db2c8f2-fe83-4eb7-aef3-51a35d5deb60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CF8384-964E-4721-8859-5D768AA82F4B}"/>
</file>

<file path=customXml/itemProps3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39361</TotalTime>
  <Words>667</Words>
  <Application>Microsoft Macintosh PowerPoint</Application>
  <PresentationFormat>A4 Paper (210x297 mm)</PresentationFormat>
  <Paragraphs>99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What we were trying to find out</vt:lpstr>
      <vt:lpstr>Summary</vt:lpstr>
      <vt:lpstr>Home Page</vt:lpstr>
      <vt:lpstr>Support Listings</vt:lpstr>
      <vt:lpstr>Individual Support Listing</vt:lpstr>
      <vt:lpstr>Submit an Enquiry</vt:lpstr>
      <vt:lpstr>Event Listings</vt:lpstr>
      <vt:lpstr>Individual Event Listing</vt:lpstr>
      <vt:lpstr>SEP Feedback Quotes</vt:lpstr>
      <vt:lpstr>Brexit</vt:lpstr>
      <vt:lpstr> fin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2268</cp:revision>
  <dcterms:created xsi:type="dcterms:W3CDTF">2013-05-29T15:18:42Z</dcterms:created>
  <dcterms:modified xsi:type="dcterms:W3CDTF">2019-10-31T17:48:04Z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